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8" r:id="rId2"/>
    <p:sldId id="265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62" r:id="rId11"/>
    <p:sldId id="264" r:id="rId12"/>
  </p:sldIdLst>
  <p:sldSz cx="10688638" cy="7562850"/>
  <p:notesSz cx="6858000" cy="9144000"/>
  <p:defaultTextStyle>
    <a:defPPr>
      <a:defRPr lang="en-US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CA00"/>
    <a:srgbClr val="00A7D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>
        <p:scale>
          <a:sx n="75" d="100"/>
          <a:sy n="75" d="100"/>
        </p:scale>
        <p:origin x="-960" y="-120"/>
      </p:cViewPr>
      <p:guideLst>
        <p:guide orient="horz" pos="2382"/>
        <p:guide pos="336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6D2D-6FD9-CA45-9862-A78E1B7523ED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704F-F363-CC4A-B5E5-18CEBCF8D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6D2D-6FD9-CA45-9862-A78E1B7523ED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704F-F363-CC4A-B5E5-18CEBCF8D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59363" y="334377"/>
            <a:ext cx="2809479" cy="7116431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5361" y="334377"/>
            <a:ext cx="8255859" cy="7116431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6D2D-6FD9-CA45-9862-A78E1B7523ED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704F-F363-CC4A-B5E5-18CEBCF8D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6D2D-6FD9-CA45-9862-A78E1B7523ED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704F-F363-CC4A-B5E5-18CEBCF8D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6D2D-6FD9-CA45-9862-A78E1B7523ED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704F-F363-CC4A-B5E5-18CEBCF8D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5361" y="1946734"/>
            <a:ext cx="5531741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245" y="1946734"/>
            <a:ext cx="5533597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6D2D-6FD9-CA45-9862-A78E1B7523ED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704F-F363-CC4A-B5E5-18CEBCF8D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6D2D-6FD9-CA45-9862-A78E1B7523ED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704F-F363-CC4A-B5E5-18CEBCF8D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6D2D-6FD9-CA45-9862-A78E1B7523ED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704F-F363-CC4A-B5E5-18CEBCF8D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6D2D-6FD9-CA45-9862-A78E1B7523ED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704F-F363-CC4A-B5E5-18CEBCF8D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6D2D-6FD9-CA45-9862-A78E1B7523ED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704F-F363-CC4A-B5E5-18CEBCF8D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86D2D-6FD9-CA45-9862-A78E1B7523ED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704F-F363-CC4A-B5E5-18CEBCF8D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86D2D-6FD9-CA45-9862-A78E1B7523ED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D704F-F363-CC4A-B5E5-18CEBCF8DE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mailto:info@mamprostor.cz" TargetMode="External"/><Relationship Id="rId5" Type="http://schemas.openxmlformats.org/officeDocument/2006/relationships/hyperlink" Target="http://www.mamprostor.cz" TargetMode="External"/><Relationship Id="rId6" Type="http://schemas.openxmlformats.org/officeDocument/2006/relationships/hyperlink" Target="mailto:katerina.brychtova@mamprostor.cz" TargetMode="External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0212" y="0"/>
            <a:ext cx="10688532" cy="2520825"/>
          </a:xfrm>
          <a:prstGeom prst="rect">
            <a:avLst/>
          </a:prstGeom>
          <a:solidFill>
            <a:srgbClr val="22B80D"/>
          </a:solidFill>
          <a:ln>
            <a:solidFill>
              <a:srgbClr val="22B8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76" tIns="45438" rIns="90876" bIns="45438" rtlCol="0" anchor="ctr"/>
          <a:lstStyle/>
          <a:p>
            <a:pPr algn="ctr"/>
            <a:endParaRPr lang="en-US" sz="27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532" y="7515225"/>
            <a:ext cx="10698851" cy="1588"/>
          </a:xfrm>
          <a:prstGeom prst="line">
            <a:avLst/>
          </a:prstGeom>
          <a:ln w="50800">
            <a:solidFill>
              <a:srgbClr val="00A8D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M_logo_RGB.jpg"/>
          <p:cNvPicPr>
            <a:picLocks noChangeAspect="1"/>
          </p:cNvPicPr>
          <p:nvPr/>
        </p:nvPicPr>
        <p:blipFill>
          <a:blip r:embed="rId2"/>
          <a:srcRect l="7663" t="18964" r="7663" b="21783"/>
          <a:stretch>
            <a:fillRect/>
          </a:stretch>
        </p:blipFill>
        <p:spPr>
          <a:xfrm>
            <a:off x="1449411" y="3324225"/>
            <a:ext cx="7704908" cy="20434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0213" y="6297613"/>
            <a:ext cx="10698851" cy="1265237"/>
          </a:xfrm>
          <a:prstGeom prst="rect">
            <a:avLst/>
          </a:prstGeom>
          <a:solidFill>
            <a:srgbClr val="22B80D"/>
          </a:solidFill>
          <a:ln>
            <a:solidFill>
              <a:srgbClr val="22B8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76" tIns="45438" rIns="90876" bIns="45438" rtlCol="0" anchor="ctr"/>
          <a:lstStyle/>
          <a:p>
            <a:pPr algn="ctr"/>
            <a:r>
              <a:rPr lang="cs-CZ" sz="2700" dirty="0" smtClean="0"/>
              <a:t>Prostor není jen místo! </a:t>
            </a:r>
          </a:p>
          <a:p>
            <a:pPr algn="ctr"/>
            <a:r>
              <a:rPr lang="cs-CZ" sz="2700" dirty="0" smtClean="0"/>
              <a:t>MAM Prostor je hlavně o seberealizaci, rozvoji, inspiraci, emocích i zábavě.</a:t>
            </a:r>
          </a:p>
          <a:p>
            <a:pPr algn="ctr"/>
            <a:endParaRPr lang="en-US" sz="27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-10212" y="6219825"/>
            <a:ext cx="10698851" cy="1588"/>
          </a:xfrm>
          <a:prstGeom prst="line">
            <a:avLst/>
          </a:prstGeom>
          <a:ln w="50800">
            <a:solidFill>
              <a:srgbClr val="00A8D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nikavarna.jpg"/>
          <p:cNvPicPr>
            <a:picLocks noChangeAspect="1"/>
          </p:cNvPicPr>
          <p:nvPr/>
        </p:nvPicPr>
        <p:blipFill>
          <a:blip r:embed="rId3"/>
          <a:srcRect r="12588"/>
          <a:stretch>
            <a:fillRect/>
          </a:stretch>
        </p:blipFill>
        <p:spPr>
          <a:xfrm>
            <a:off x="5420519" y="504825"/>
            <a:ext cx="2616766" cy="2016000"/>
          </a:xfrm>
          <a:prstGeom prst="rect">
            <a:avLst/>
          </a:prstGeom>
          <a:noFill/>
          <a:ln w="25400">
            <a:solidFill>
              <a:srgbClr val="00A7D0"/>
            </a:solidFill>
          </a:ln>
        </p:spPr>
      </p:pic>
      <p:pic>
        <p:nvPicPr>
          <p:cNvPr id="9" name="Picture 8" descr="velka zasedacka.jpg"/>
          <p:cNvPicPr>
            <a:picLocks noChangeAspect="1"/>
          </p:cNvPicPr>
          <p:nvPr/>
        </p:nvPicPr>
        <p:blipFill>
          <a:blip r:embed="rId4"/>
          <a:srcRect r="8686" b="1837"/>
          <a:stretch>
            <a:fillRect/>
          </a:stretch>
        </p:blipFill>
        <p:spPr>
          <a:xfrm>
            <a:off x="24448" y="504825"/>
            <a:ext cx="2623739" cy="2016000"/>
          </a:xfrm>
          <a:prstGeom prst="rect">
            <a:avLst/>
          </a:prstGeom>
          <a:noFill/>
          <a:ln w="25400">
            <a:solidFill>
              <a:srgbClr val="00A7D0"/>
            </a:solidFill>
          </a:ln>
        </p:spPr>
      </p:pic>
      <p:pic>
        <p:nvPicPr>
          <p:cNvPr id="11" name="Picture 10" descr="zimni zahrada.jpg"/>
          <p:cNvPicPr>
            <a:picLocks noChangeAspect="1"/>
          </p:cNvPicPr>
          <p:nvPr/>
        </p:nvPicPr>
        <p:blipFill>
          <a:blip r:embed="rId5"/>
          <a:srcRect r="11360"/>
          <a:stretch>
            <a:fillRect/>
          </a:stretch>
        </p:blipFill>
        <p:spPr>
          <a:xfrm>
            <a:off x="2677319" y="504825"/>
            <a:ext cx="2680467" cy="2016000"/>
          </a:xfrm>
          <a:prstGeom prst="rect">
            <a:avLst/>
          </a:prstGeom>
          <a:ln w="25400">
            <a:solidFill>
              <a:srgbClr val="00A7D0"/>
            </a:solidFill>
          </a:ln>
        </p:spPr>
      </p:pic>
      <p:pic>
        <p:nvPicPr>
          <p:cNvPr id="16" name="Picture 15" descr="herna.jpg"/>
          <p:cNvPicPr>
            <a:picLocks noChangeAspect="1"/>
          </p:cNvPicPr>
          <p:nvPr/>
        </p:nvPicPr>
        <p:blipFill>
          <a:blip r:embed="rId6"/>
          <a:srcRect l="8892" r="5680"/>
          <a:stretch>
            <a:fillRect/>
          </a:stretch>
        </p:blipFill>
        <p:spPr>
          <a:xfrm>
            <a:off x="8087519" y="504826"/>
            <a:ext cx="2590800" cy="2020908"/>
          </a:xfrm>
          <a:prstGeom prst="rect">
            <a:avLst/>
          </a:prstGeom>
          <a:ln w="25400">
            <a:solidFill>
              <a:srgbClr val="00A7D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katka podp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63" y="6378186"/>
            <a:ext cx="1766056" cy="451239"/>
          </a:xfrm>
          <a:prstGeom prst="rect">
            <a:avLst/>
          </a:prstGeom>
        </p:spPr>
      </p:pic>
      <p:pic>
        <p:nvPicPr>
          <p:cNvPr id="19" name="Picture 18" descr="modry_oval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949" b="20513"/>
          <a:stretch>
            <a:fillRect/>
          </a:stretch>
        </p:blipFill>
        <p:spPr>
          <a:xfrm>
            <a:off x="5191919" y="131265"/>
            <a:ext cx="5506931" cy="685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5919" y="149219"/>
            <a:ext cx="7630319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r"/>
            <a:r>
              <a:rPr lang="en-US" sz="3200" dirty="0" err="1" smtClean="0">
                <a:solidFill>
                  <a:schemeClr val="bg1"/>
                </a:solidFill>
              </a:rPr>
              <a:t>Zakladatelka</a:t>
            </a:r>
            <a:r>
              <a:rPr lang="en-US" sz="3200" dirty="0" smtClean="0">
                <a:solidFill>
                  <a:schemeClr val="bg1"/>
                </a:solidFill>
              </a:rPr>
              <a:t> MAM </a:t>
            </a:r>
            <a:r>
              <a:rPr lang="en-US" sz="3200" dirty="0" err="1" smtClean="0">
                <a:solidFill>
                  <a:schemeClr val="bg1"/>
                </a:solidFill>
              </a:rPr>
              <a:t>Prostor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" y="1647825"/>
            <a:ext cx="10698851" cy="1588"/>
          </a:xfrm>
          <a:prstGeom prst="line">
            <a:avLst/>
          </a:prstGeom>
          <a:ln w="50800">
            <a:solidFill>
              <a:srgbClr val="00A8D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MAM_logo_RGB.jpg"/>
          <p:cNvPicPr>
            <a:picLocks noChangeAspect="1"/>
          </p:cNvPicPr>
          <p:nvPr/>
        </p:nvPicPr>
        <p:blipFill>
          <a:blip r:embed="rId4"/>
          <a:srcRect l="7663" t="18964" r="7663" b="21783"/>
          <a:stretch>
            <a:fillRect/>
          </a:stretch>
        </p:blipFill>
        <p:spPr>
          <a:xfrm>
            <a:off x="467519" y="200025"/>
            <a:ext cx="4280655" cy="11353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7994" y="2638425"/>
            <a:ext cx="6133125" cy="4616078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just"/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15 let jsem pracovala v reklamní branži, kde jsem se úspěšně zaměřovala na různé oblasti komunikace. Posledních několik let jsem však cítila, že bych se měla vydat jiným směrem. Díky práci na sobě a také podnikání na volné noze, kdy jsem se věnovala marketingovému poradenství, jsem získala mnoho zkušeností a kontaktů na lidi, kteří se zabývají osobním rozvojem i rozvojem podnikání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.</a:t>
            </a:r>
          </a:p>
          <a:p>
            <a:pPr algn="just"/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Tehdy jsem si uvědomila, že toto je také mé poslání – pomáhat lidem najít cestu v životě, uplatnění v práci i ve společnosti. I když sama děti ještě nemám, nejvíce mne vždy lákalo zaměřit se právě na maminky a jejich ratolesti. Ve svém okolí mám spoustu kamarádek, které aktuálně řeší své uplatnění a skloubení výchovy potomků, rodinného života a seberealizace v práci.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</a:t>
            </a:r>
          </a:p>
          <a:p>
            <a:pPr algn="just"/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Proto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jsem se rozhodla vybudovat projekt MAM Prostor, který má pomáhat v rozvoji jak maminkám, tak i jejich dětem. </a:t>
            </a:r>
          </a:p>
          <a:p>
            <a:pPr algn="just"/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Věřím, že i my se spolu potkáme v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MAM Prostor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.</a:t>
            </a:r>
          </a:p>
          <a:p>
            <a:pPr algn="just"/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Kateřina Brychtová</a:t>
            </a:r>
          </a:p>
          <a:p>
            <a:pPr algn="just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" y="1724025"/>
            <a:ext cx="10698851" cy="609600"/>
          </a:xfrm>
          <a:prstGeom prst="rect">
            <a:avLst/>
          </a:prstGeom>
          <a:solidFill>
            <a:srgbClr val="22B80D"/>
          </a:solidFill>
          <a:ln>
            <a:solidFill>
              <a:srgbClr val="22B8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76" tIns="45438" rIns="90876" bIns="45438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1664" y="1724025"/>
            <a:ext cx="10095523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Kateřina Brychtová</a:t>
            </a:r>
          </a:p>
        </p:txBody>
      </p:sp>
      <p:pic>
        <p:nvPicPr>
          <p:cNvPr id="27" name="Picture 26" descr="obrázek 2.JPG"/>
          <p:cNvPicPr>
            <a:picLocks noChangeAspect="1"/>
          </p:cNvPicPr>
          <p:nvPr/>
        </p:nvPicPr>
        <p:blipFill>
          <a:blip r:embed="rId5"/>
          <a:srcRect b="29833"/>
          <a:stretch>
            <a:fillRect/>
          </a:stretch>
        </p:blipFill>
        <p:spPr>
          <a:xfrm>
            <a:off x="6537130" y="2714625"/>
            <a:ext cx="4161722" cy="3893548"/>
          </a:xfrm>
          <a:prstGeom prst="rect">
            <a:avLst/>
          </a:prstGeom>
          <a:ln w="38100">
            <a:solidFill>
              <a:srgbClr val="00A7D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53009" y="5610226"/>
            <a:ext cx="183527" cy="414929"/>
          </a:xfrm>
          <a:prstGeom prst="rect">
            <a:avLst/>
          </a:prstGeom>
          <a:noFill/>
        </p:spPr>
        <p:txBody>
          <a:bodyPr wrap="none" lIns="90876" tIns="45438" rIns="90876" bIns="45438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modry_ova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949" b="20513"/>
          <a:stretch>
            <a:fillRect/>
          </a:stretch>
        </p:blipFill>
        <p:spPr>
          <a:xfrm>
            <a:off x="5191919" y="131265"/>
            <a:ext cx="5506931" cy="685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5919" y="149219"/>
            <a:ext cx="7630319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r"/>
            <a:r>
              <a:rPr lang="en-US" sz="3200" dirty="0" err="1" smtClean="0">
                <a:solidFill>
                  <a:schemeClr val="bg1"/>
                </a:solidFill>
              </a:rPr>
              <a:t>Kontakty</a:t>
            </a:r>
            <a:r>
              <a:rPr lang="en-US" sz="3200" dirty="0" smtClean="0">
                <a:solidFill>
                  <a:schemeClr val="bg1"/>
                </a:solidFill>
              </a:rPr>
              <a:t> a </a:t>
            </a:r>
            <a:r>
              <a:rPr lang="en-US" sz="3200" dirty="0" err="1" smtClean="0">
                <a:solidFill>
                  <a:schemeClr val="bg1"/>
                </a:solidFill>
              </a:rPr>
              <a:t>otevírací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doba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" y="1571625"/>
            <a:ext cx="10698851" cy="1588"/>
          </a:xfrm>
          <a:prstGeom prst="line">
            <a:avLst/>
          </a:prstGeom>
          <a:ln w="50800">
            <a:solidFill>
              <a:srgbClr val="00A8D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MAM_logo_RGB.jpg"/>
          <p:cNvPicPr>
            <a:picLocks noChangeAspect="1"/>
          </p:cNvPicPr>
          <p:nvPr/>
        </p:nvPicPr>
        <p:blipFill>
          <a:blip r:embed="rId3"/>
          <a:srcRect l="7663" t="18964" r="7663" b="21783"/>
          <a:stretch>
            <a:fillRect/>
          </a:stretch>
        </p:blipFill>
        <p:spPr>
          <a:xfrm>
            <a:off x="467519" y="123825"/>
            <a:ext cx="4280655" cy="113530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672552" y="3781425"/>
            <a:ext cx="5341962" cy="0"/>
          </a:xfrm>
          <a:prstGeom prst="rect">
            <a:avLst/>
          </a:prstGeom>
        </p:spPr>
        <p:txBody>
          <a:bodyPr lIns="90876" tIns="45438" rIns="90876" bIns="45438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" y="1647825"/>
            <a:ext cx="10698851" cy="609600"/>
          </a:xfrm>
          <a:prstGeom prst="rect">
            <a:avLst/>
          </a:prstGeom>
          <a:solidFill>
            <a:srgbClr val="22B80D"/>
          </a:solidFill>
          <a:ln>
            <a:solidFill>
              <a:srgbClr val="22B8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76" tIns="45438" rIns="90876" bIns="45438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519" y="1647825"/>
            <a:ext cx="9929668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Kde nás najdete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19" y="2909564"/>
            <a:ext cx="4953000" cy="3754305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r>
              <a:rPr lang="cs-CZ" sz="1400" b="1" dirty="0" smtClean="0">
                <a:solidFill>
                  <a:srgbClr val="00CA00"/>
                </a:solidFill>
                <a:latin typeface="Calibri"/>
                <a:cs typeface="Calibri"/>
              </a:rPr>
              <a:t>MAM Prostor</a:t>
            </a:r>
          </a:p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Adresa: U Teplárny 3, 158 00 Praha 5</a:t>
            </a:r>
          </a:p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Tel.: +420 727 877 199</a:t>
            </a:r>
          </a:p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E-mail: </a:t>
            </a:r>
            <a:r>
              <a:rPr lang="cs-CZ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  <a:hlinkClick r:id="rId4"/>
              </a:rPr>
              <a:t>info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  <a:hlinkClick r:id="rId4"/>
              </a:rPr>
              <a:t>@</a:t>
            </a:r>
            <a:r>
              <a:rPr lang="cs-CZ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  <a:hlinkClick r:id="rId4"/>
              </a:rPr>
              <a:t>mamprostor.cz</a:t>
            </a:r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  <a:hlinkClick r:id="rId5"/>
              </a:rPr>
              <a:t>www.</a:t>
            </a:r>
            <a:r>
              <a:rPr lang="cs-CZ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  <a:hlinkClick r:id="rId5"/>
              </a:rPr>
              <a:t>mamprostor.cz</a:t>
            </a:r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r>
              <a:rPr lang="cs-CZ" sz="1400" b="1" dirty="0" smtClean="0">
                <a:solidFill>
                  <a:srgbClr val="00CA00"/>
                </a:solidFill>
                <a:latin typeface="Calibri"/>
                <a:cs typeface="Calibri"/>
              </a:rPr>
              <a:t>Otevírací doba </a:t>
            </a:r>
          </a:p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Pondělí – pátek: 9.00–18.00 hod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.</a:t>
            </a:r>
          </a:p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Individuální otevírací doba dle dohody předem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,</a:t>
            </a:r>
          </a:p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nebo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dle aktuálně vypsaných kurzů.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/>
            </a:r>
            <a:b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</a:br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r>
              <a:rPr lang="cs-CZ" sz="1400" b="1" dirty="0" smtClean="0">
                <a:solidFill>
                  <a:srgbClr val="00CA00"/>
                </a:solidFill>
                <a:latin typeface="Calibri"/>
                <a:cs typeface="Calibri"/>
              </a:rPr>
              <a:t>Zakladatelka</a:t>
            </a:r>
          </a:p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Kateřina Brychtová</a:t>
            </a:r>
          </a:p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Fakturační adresa: Václava Rady 1453/13, 156 00 Praha 5</a:t>
            </a:r>
          </a:p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Tel.: +420 602 471 076</a:t>
            </a:r>
          </a:p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E-mail: </a:t>
            </a:r>
            <a:r>
              <a:rPr lang="cs-CZ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  <a:hlinkClick r:id="rId6"/>
              </a:rPr>
              <a:t>katerina.brychtova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  <a:hlinkClick r:id="rId6"/>
              </a:rPr>
              <a:t>@</a:t>
            </a:r>
            <a:r>
              <a:rPr lang="cs-CZ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  <a:hlinkClick r:id="rId6"/>
              </a:rPr>
              <a:t>mamprostor.cz</a:t>
            </a:r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IČO: 68339071 </a:t>
            </a:r>
          </a:p>
        </p:txBody>
      </p:sp>
      <p:pic>
        <p:nvPicPr>
          <p:cNvPr id="17" name="Picture 16" descr="vstup do domu.jpg"/>
          <p:cNvPicPr>
            <a:picLocks noChangeAspect="1"/>
          </p:cNvPicPr>
          <p:nvPr/>
        </p:nvPicPr>
        <p:blipFill>
          <a:blip r:embed="rId7"/>
          <a:srcRect l="4174"/>
          <a:stretch>
            <a:fillRect/>
          </a:stretch>
        </p:blipFill>
        <p:spPr>
          <a:xfrm>
            <a:off x="4991791" y="2943225"/>
            <a:ext cx="5696848" cy="3962400"/>
          </a:xfrm>
          <a:prstGeom prst="rect">
            <a:avLst/>
          </a:prstGeom>
          <a:ln w="38100">
            <a:solidFill>
              <a:srgbClr val="00A7D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53009" y="5610226"/>
            <a:ext cx="183527" cy="414929"/>
          </a:xfrm>
          <a:prstGeom prst="rect">
            <a:avLst/>
          </a:prstGeom>
          <a:noFill/>
        </p:spPr>
        <p:txBody>
          <a:bodyPr wrap="none" lIns="90876" tIns="45438" rIns="90876" bIns="45438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modry_ova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949" b="20513"/>
          <a:stretch>
            <a:fillRect/>
          </a:stretch>
        </p:blipFill>
        <p:spPr>
          <a:xfrm>
            <a:off x="5191919" y="131265"/>
            <a:ext cx="5506931" cy="685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5919" y="149219"/>
            <a:ext cx="7630319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r"/>
            <a:r>
              <a:rPr lang="en-US" sz="3200" dirty="0" err="1" smtClean="0">
                <a:solidFill>
                  <a:schemeClr val="bg1"/>
                </a:solidFill>
              </a:rPr>
              <a:t>Prostor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není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jen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místo</a:t>
            </a:r>
            <a:r>
              <a:rPr lang="en-US" sz="3200" dirty="0" smtClean="0">
                <a:solidFill>
                  <a:schemeClr val="bg1"/>
                </a:solidFill>
              </a:rPr>
              <a:t>!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" y="1495425"/>
            <a:ext cx="10698851" cy="1588"/>
          </a:xfrm>
          <a:prstGeom prst="line">
            <a:avLst/>
          </a:prstGeom>
          <a:ln w="50800">
            <a:solidFill>
              <a:srgbClr val="00A8D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MAM_logo_RGB.jpg"/>
          <p:cNvPicPr>
            <a:picLocks noChangeAspect="1"/>
          </p:cNvPicPr>
          <p:nvPr/>
        </p:nvPicPr>
        <p:blipFill>
          <a:blip r:embed="rId3"/>
          <a:srcRect l="7663" t="18964" r="7663" b="21783"/>
          <a:stretch>
            <a:fillRect/>
          </a:stretch>
        </p:blipFill>
        <p:spPr>
          <a:xfrm>
            <a:off x="467519" y="123825"/>
            <a:ext cx="4280655" cy="11353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7518" y="2486025"/>
            <a:ext cx="9829801" cy="953538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just"/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Projekt MAM Prostor se opírá o aktuální situaci na trhu práce a podporuje skloubení potřeb firem, matek i dětí.</a:t>
            </a:r>
          </a:p>
          <a:p>
            <a:pPr algn="just"/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Pro firmu je efektivnější a levnější  pokračovat ve spoluprácí se ženou / matkou po mateřské dovolené v co nejkratším čase, jelikož tato žena již prošla veškerými interními procesy a ví,  jaké požadavky jsou na ni kladeny a co od ní firma očekává.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672552" y="3781425"/>
            <a:ext cx="5341962" cy="0"/>
          </a:xfrm>
          <a:prstGeom prst="rect">
            <a:avLst/>
          </a:prstGeom>
        </p:spPr>
        <p:txBody>
          <a:bodyPr lIns="90876" tIns="45438" rIns="90876" bIns="45438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" y="1571625"/>
            <a:ext cx="10698851" cy="609600"/>
          </a:xfrm>
          <a:prstGeom prst="rect">
            <a:avLst/>
          </a:prstGeom>
          <a:solidFill>
            <a:srgbClr val="22B80D"/>
          </a:solidFill>
          <a:ln>
            <a:solidFill>
              <a:srgbClr val="22B8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76" tIns="45438" rIns="90876" bIns="45438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" y="1571625"/>
            <a:ext cx="10698850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MAM Prostor propojuje potřeby firmy, matky i dítěte!</a:t>
            </a:r>
          </a:p>
        </p:txBody>
      </p:sp>
      <p:pic>
        <p:nvPicPr>
          <p:cNvPr id="14" name="Picture 13" descr="sdilena kancelar.jpg"/>
          <p:cNvPicPr>
            <a:picLocks noChangeAspect="1"/>
          </p:cNvPicPr>
          <p:nvPr/>
        </p:nvPicPr>
        <p:blipFill>
          <a:blip r:embed="rId4"/>
          <a:srcRect l="488" t="213" r="12304" b="1737"/>
          <a:stretch>
            <a:fillRect/>
          </a:stretch>
        </p:blipFill>
        <p:spPr>
          <a:xfrm>
            <a:off x="6182519" y="3712665"/>
            <a:ext cx="4516333" cy="3421560"/>
          </a:xfrm>
          <a:prstGeom prst="rect">
            <a:avLst/>
          </a:prstGeom>
          <a:noFill/>
          <a:ln w="38100">
            <a:solidFill>
              <a:srgbClr val="00A7D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467518" y="3697877"/>
            <a:ext cx="5486401" cy="3754305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just"/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Oproti tomu se požadavky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matky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při návratu do práce změnily a matka potřebuje rozložit svůj čas adekvátně mezi práci a své dítě. Proto častokrát požaduje poloviční pracovní úvazek nebo částečný homeoffice, aby se mohla více věnovat dítěti.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</a:t>
            </a:r>
          </a:p>
          <a:p>
            <a:pPr algn="just"/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Tento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požadavek však často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je komplikací pro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zaměstnavatele, který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požaduje plný úvazek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,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kdy by žena měla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plnit své úkoly během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standardní pracovní doby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.</a:t>
            </a:r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MAM Prostor propojuje potřeby obou stran. Díky možnosti krátkodobého hlídání dětí a sdílené kanceláři může matka v MAM Prostor pracovat v režimu homeoffice během standardní pracovní doby a zároveň je profesionálně postaráno o její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dítě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.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Matka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tak může nastoupit do pracovního procesu v jakékoliv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fázi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,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má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zajištěné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plnohodnotné hlídání dítěte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a zaměstnavatel má plnohodnotnou pracovnici.</a:t>
            </a:r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53009" y="5610226"/>
            <a:ext cx="183527" cy="414929"/>
          </a:xfrm>
          <a:prstGeom prst="rect">
            <a:avLst/>
          </a:prstGeom>
          <a:noFill/>
        </p:spPr>
        <p:txBody>
          <a:bodyPr wrap="none" lIns="90876" tIns="45438" rIns="90876" bIns="45438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modry_ova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949" b="20513"/>
          <a:stretch>
            <a:fillRect/>
          </a:stretch>
        </p:blipFill>
        <p:spPr>
          <a:xfrm>
            <a:off x="5191919" y="131265"/>
            <a:ext cx="5506931" cy="685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5919" y="149219"/>
            <a:ext cx="7630319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r"/>
            <a:r>
              <a:rPr lang="en-US" sz="3200" dirty="0" err="1" smtClean="0">
                <a:solidFill>
                  <a:schemeClr val="bg1"/>
                </a:solidFill>
              </a:rPr>
              <a:t>Prostor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propojuje</a:t>
            </a:r>
            <a:r>
              <a:rPr lang="en-US" sz="3200" dirty="0" smtClean="0">
                <a:solidFill>
                  <a:schemeClr val="bg1"/>
                </a:solidFill>
              </a:rPr>
              <a:t>…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" y="1495425"/>
            <a:ext cx="10698851" cy="1588"/>
          </a:xfrm>
          <a:prstGeom prst="line">
            <a:avLst/>
          </a:prstGeom>
          <a:ln w="50800">
            <a:solidFill>
              <a:srgbClr val="00A8D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MAM_logo_RGB.jpg"/>
          <p:cNvPicPr>
            <a:picLocks noChangeAspect="1"/>
          </p:cNvPicPr>
          <p:nvPr/>
        </p:nvPicPr>
        <p:blipFill>
          <a:blip r:embed="rId3"/>
          <a:srcRect l="7663" t="18964" r="7663" b="21783"/>
          <a:stretch>
            <a:fillRect/>
          </a:stretch>
        </p:blipFill>
        <p:spPr>
          <a:xfrm>
            <a:off x="467519" y="123825"/>
            <a:ext cx="4280655" cy="113530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672552" y="3552826"/>
            <a:ext cx="5341962" cy="0"/>
          </a:xfrm>
          <a:prstGeom prst="rect">
            <a:avLst/>
          </a:prstGeom>
        </p:spPr>
        <p:txBody>
          <a:bodyPr lIns="90876" tIns="45438" rIns="90876" bIns="45438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" y="1571625"/>
            <a:ext cx="10698851" cy="609600"/>
          </a:xfrm>
          <a:prstGeom prst="rect">
            <a:avLst/>
          </a:prstGeom>
          <a:solidFill>
            <a:srgbClr val="22B80D"/>
          </a:solidFill>
          <a:ln>
            <a:solidFill>
              <a:srgbClr val="22B8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76" tIns="45438" rIns="90876" bIns="45438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0" y="1571625"/>
            <a:ext cx="10698851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MAM Prostor přináší benefity pro firmu, matku i dítě!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7518" y="2446552"/>
            <a:ext cx="5029201" cy="2892530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rgbClr val="00CA00"/>
                </a:solidFill>
                <a:cs typeface="Calibri"/>
              </a:rPr>
              <a:t>Benefity pro firmu: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Kvalifikovaná a zapracovaná zaměstnankyně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Vysoká efektivita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práce díky zajištěné péči o dítě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Ušetření nákladů a času za vyhledávání a zaškolení náhrady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Znalost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firemních procesů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Znalost firemních produktů</a:t>
            </a:r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Zaběhnutá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spolupráce a komunikace s kolegy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Dostupnost v pracovní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době pro kolegy a klienty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Znalost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klientů</a:t>
            </a:r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marL="271463" indent="-271463" algn="just">
              <a:buFont typeface="Arial"/>
              <a:buChar char="•"/>
            </a:pPr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marL="271463" indent="-271463" algn="just">
              <a:buFont typeface="Arial"/>
              <a:buChar char="•"/>
            </a:pPr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20518" y="2453900"/>
            <a:ext cx="5029201" cy="2677087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just"/>
            <a:r>
              <a:rPr lang="cs-CZ" sz="1400" b="1" dirty="0" smtClean="0">
                <a:solidFill>
                  <a:srgbClr val="00CA00"/>
                </a:solidFill>
                <a:cs typeface="Calibri"/>
              </a:rPr>
              <a:t>Benefity pro matku a dítě: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Návrat do známého pracovního prostředí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Znalost firemních procesů a produktů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Zaběhnutá spolupráce a komunikace s kolegy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Možnost být s dítětem v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kontaktu pod jednou střechou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Zajištění hlídání dítěte a jeho rozvoj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Mít dítě nablízku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Ušetření času a peněz hledáním </a:t>
            </a: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centra pro dítě</a:t>
            </a:r>
          </a:p>
          <a:p>
            <a:pPr marL="271463" indent="-271463" algn="just">
              <a:buFont typeface="Arial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Zajištění původního finančního standardu v rodinném rozpočtu</a:t>
            </a:r>
          </a:p>
          <a:p>
            <a:pPr marL="271463" indent="-271463" algn="just">
              <a:buFont typeface="Arial"/>
              <a:buChar char="•"/>
            </a:pPr>
            <a:endParaRPr lang="cs-CZ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algn="just"/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776561"/>
            <a:ext cx="106988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00CA00"/>
                </a:solidFill>
                <a:cs typeface="Calibri"/>
              </a:rPr>
              <a:t>Spokojenost matky 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= eliminace problému s hlídáním a zabezpečením dítěte</a:t>
            </a:r>
          </a:p>
          <a:p>
            <a:pPr algn="ctr"/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= vyšší pracovní nasazení a efektivita </a:t>
            </a:r>
            <a:r>
              <a:rPr lang="cs-CZ" dirty="0" smtClean="0">
                <a:solidFill>
                  <a:srgbClr val="00CA00"/>
                </a:solidFill>
                <a:cs typeface="Calibri"/>
              </a:rPr>
              <a:t>= </a:t>
            </a:r>
            <a:r>
              <a:rPr lang="cs-CZ" b="1" dirty="0" smtClean="0">
                <a:solidFill>
                  <a:srgbClr val="00CA00"/>
                </a:solidFill>
                <a:cs typeface="Calibri"/>
              </a:rPr>
              <a:t>spokojenost firmy</a:t>
            </a:r>
            <a:r>
              <a:rPr lang="cs-CZ" dirty="0" smtClean="0">
                <a:solidFill>
                  <a:srgbClr val="00CA00"/>
                </a:solidFill>
                <a:cs typeface="Calibri"/>
              </a:rPr>
              <a:t>!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380999" y="4846637"/>
            <a:ext cx="10068720" cy="1588"/>
          </a:xfrm>
          <a:prstGeom prst="line">
            <a:avLst/>
          </a:prstGeom>
          <a:ln>
            <a:solidFill>
              <a:srgbClr val="00C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H="1">
            <a:off x="3068689" y="4577130"/>
            <a:ext cx="4246458" cy="1"/>
          </a:xfrm>
          <a:prstGeom prst="line">
            <a:avLst/>
          </a:prstGeom>
          <a:ln>
            <a:solidFill>
              <a:srgbClr val="00C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420518" y="5301118"/>
            <a:ext cx="4800602" cy="738094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marL="271463" indent="-271463">
              <a:buFont typeface="Arial"/>
              <a:buChar char="•"/>
            </a:pPr>
            <a:r>
              <a:rPr lang="cs-CZ" sz="1400" b="1" dirty="0" smtClean="0">
                <a:solidFill>
                  <a:srgbClr val="00CA00"/>
                </a:solidFill>
                <a:cs typeface="Calibri"/>
              </a:rPr>
              <a:t>Možnost snížení daně z příjmu o náklady za pobyt v zařízení péče o děti předškolního věku až do výše 8500 Kč ročně za každé dítě již tento rok.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47157" y="4537472"/>
            <a:ext cx="1823348" cy="615553"/>
          </a:xfrm>
          <a:prstGeom prst="rect">
            <a:avLst/>
          </a:prstGeom>
          <a:solidFill>
            <a:schemeClr val="bg1"/>
          </a:solidFill>
          <a:ln>
            <a:solidFill>
              <a:srgbClr val="00CA00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3400" b="1" dirty="0" smtClean="0">
                <a:solidFill>
                  <a:srgbClr val="00CA00"/>
                </a:solidFill>
              </a:rPr>
              <a:t>A NAVÍC!</a:t>
            </a:r>
            <a:endParaRPr lang="en-US" sz="3400" b="1" dirty="0">
              <a:solidFill>
                <a:srgbClr val="00CA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7519" y="5277211"/>
            <a:ext cx="4724399" cy="1399814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marL="185738" indent="-185738">
              <a:spcAft>
                <a:spcPts val="1800"/>
              </a:spcAft>
              <a:buFont typeface="Arial"/>
              <a:buChar char="•"/>
            </a:pPr>
            <a:r>
              <a:rPr lang="cs-CZ" sz="1400" b="1" dirty="0" smtClean="0">
                <a:solidFill>
                  <a:srgbClr val="00CA00"/>
                </a:solidFill>
                <a:latin typeface="Calibri"/>
                <a:cs typeface="Calibri"/>
              </a:rPr>
              <a:t>Daňově uznatelný příspěvek jinému subjektu, který zajišťuje provoz dětské skupiny pro jejich </a:t>
            </a:r>
            <a:r>
              <a:rPr lang="cs-CZ" sz="1400" b="1" dirty="0" smtClean="0">
                <a:solidFill>
                  <a:srgbClr val="00CA00"/>
                </a:solidFill>
                <a:latin typeface="Calibri"/>
                <a:cs typeface="Calibri"/>
              </a:rPr>
              <a:t>zaměstnance.</a:t>
            </a:r>
            <a:endParaRPr lang="cs-CZ" sz="1400" b="1" dirty="0" smtClean="0">
              <a:solidFill>
                <a:srgbClr val="00CA00"/>
              </a:solidFill>
              <a:latin typeface="Calibri"/>
              <a:cs typeface="Calibri"/>
            </a:endParaRPr>
          </a:p>
          <a:p>
            <a:pPr marL="185738" indent="-185738">
              <a:spcAft>
                <a:spcPts val="1800"/>
              </a:spcAft>
              <a:buFont typeface="Arial"/>
              <a:buChar char="•"/>
            </a:pPr>
            <a:r>
              <a:rPr lang="cs-CZ" sz="1400" b="1" dirty="0" smtClean="0">
                <a:solidFill>
                  <a:srgbClr val="00CA00"/>
                </a:solidFill>
                <a:latin typeface="Calibri"/>
                <a:cs typeface="Calibri"/>
              </a:rPr>
              <a:t>Daňově </a:t>
            </a:r>
            <a:r>
              <a:rPr lang="cs-CZ" sz="1400" b="1" dirty="0" smtClean="0">
                <a:solidFill>
                  <a:srgbClr val="00CA00"/>
                </a:solidFill>
                <a:latin typeface="Calibri"/>
                <a:cs typeface="Calibri"/>
              </a:rPr>
              <a:t>zvýhodněná nepeněžní plnění poskytovaná zaměstnancům ve formě použití zařízení péče o děti předškolního věku.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91319" y="6753225"/>
            <a:ext cx="10068720" cy="1588"/>
          </a:xfrm>
          <a:prstGeom prst="line">
            <a:avLst/>
          </a:prstGeom>
          <a:ln>
            <a:solidFill>
              <a:srgbClr val="00C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8"/>
          <p:cNvPicPr>
            <a:picLocks noChangeAspect="1" noChangeArrowheads="1"/>
          </p:cNvPicPr>
          <p:nvPr/>
        </p:nvPicPr>
        <p:blipFill>
          <a:blip r:embed="rId2"/>
          <a:srcRect r="4754" b="27678"/>
          <a:stretch>
            <a:fillRect/>
          </a:stretch>
        </p:blipFill>
        <p:spPr bwMode="auto">
          <a:xfrm>
            <a:off x="772319" y="2257425"/>
            <a:ext cx="813268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453009" y="5610226"/>
            <a:ext cx="183527" cy="414929"/>
          </a:xfrm>
          <a:prstGeom prst="rect">
            <a:avLst/>
          </a:prstGeom>
          <a:noFill/>
        </p:spPr>
        <p:txBody>
          <a:bodyPr wrap="none" lIns="90876" tIns="45438" rIns="90876" bIns="45438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modry_oval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949" b="20513"/>
          <a:stretch>
            <a:fillRect/>
          </a:stretch>
        </p:blipFill>
        <p:spPr>
          <a:xfrm>
            <a:off x="5572919" y="131265"/>
            <a:ext cx="5125932" cy="685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5919" y="149219"/>
            <a:ext cx="7630319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Co </a:t>
            </a:r>
            <a:r>
              <a:rPr lang="en-US" sz="3200" dirty="0" err="1" smtClean="0">
                <a:solidFill>
                  <a:schemeClr val="bg1"/>
                </a:solidFill>
              </a:rPr>
              <a:t>dalšího</a:t>
            </a:r>
            <a:r>
              <a:rPr lang="en-US" sz="3200" dirty="0" smtClean="0">
                <a:solidFill>
                  <a:schemeClr val="bg1"/>
                </a:solidFill>
              </a:rPr>
              <a:t> se </a:t>
            </a:r>
            <a:r>
              <a:rPr lang="en-US" sz="3200" dirty="0" err="1" smtClean="0">
                <a:solidFill>
                  <a:schemeClr val="bg1"/>
                </a:solidFill>
              </a:rPr>
              <a:t>u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nás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děje</a:t>
            </a:r>
            <a:r>
              <a:rPr lang="en-US" sz="3200" dirty="0" smtClean="0">
                <a:solidFill>
                  <a:schemeClr val="bg1"/>
                </a:solidFill>
              </a:rPr>
              <a:t>? 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" y="1419225"/>
            <a:ext cx="10698851" cy="1588"/>
          </a:xfrm>
          <a:prstGeom prst="line">
            <a:avLst/>
          </a:prstGeom>
          <a:ln w="50800">
            <a:solidFill>
              <a:srgbClr val="00A8D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MAM_logo_RGB.jpg"/>
          <p:cNvPicPr>
            <a:picLocks noChangeAspect="1"/>
          </p:cNvPicPr>
          <p:nvPr/>
        </p:nvPicPr>
        <p:blipFill>
          <a:blip r:embed="rId4"/>
          <a:srcRect l="7663" t="18964" r="7663" b="21783"/>
          <a:stretch>
            <a:fillRect/>
          </a:stretch>
        </p:blipFill>
        <p:spPr>
          <a:xfrm>
            <a:off x="467519" y="123825"/>
            <a:ext cx="4280655" cy="113530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672552" y="3781425"/>
            <a:ext cx="5341962" cy="0"/>
          </a:xfrm>
          <a:prstGeom prst="rect">
            <a:avLst/>
          </a:prstGeom>
        </p:spPr>
        <p:txBody>
          <a:bodyPr lIns="90876" tIns="45438" rIns="90876" bIns="45438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" y="1495425"/>
            <a:ext cx="10698851" cy="609600"/>
          </a:xfrm>
          <a:prstGeom prst="rect">
            <a:avLst/>
          </a:prstGeom>
          <a:solidFill>
            <a:srgbClr val="22B80D"/>
          </a:solidFill>
          <a:ln>
            <a:solidFill>
              <a:srgbClr val="22B8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76" tIns="45438" rIns="90876" bIns="45438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1664" y="1495425"/>
            <a:ext cx="10095523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Každý si může najít svůj </a:t>
            </a:r>
            <a:r>
              <a:rPr lang="cs-CZ" sz="3200" dirty="0" smtClean="0">
                <a:solidFill>
                  <a:schemeClr val="bg1"/>
                </a:solidFill>
              </a:rPr>
              <a:t>prostor, který vyhovuje právě</a:t>
            </a:r>
            <a:r>
              <a:rPr lang="cs-CZ" sz="3200" dirty="0" smtClean="0">
                <a:solidFill>
                  <a:schemeClr val="bg1"/>
                </a:solidFill>
              </a:rPr>
              <a:t> jemu!</a:t>
            </a:r>
            <a:endParaRPr lang="cs-CZ" sz="3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53009" y="5610226"/>
            <a:ext cx="183527" cy="414929"/>
          </a:xfrm>
          <a:prstGeom prst="rect">
            <a:avLst/>
          </a:prstGeom>
          <a:noFill/>
        </p:spPr>
        <p:txBody>
          <a:bodyPr wrap="none" lIns="90876" tIns="45438" rIns="90876" bIns="45438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modry_ova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949" b="20513"/>
          <a:stretch>
            <a:fillRect/>
          </a:stretch>
        </p:blipFill>
        <p:spPr>
          <a:xfrm>
            <a:off x="5191919" y="131265"/>
            <a:ext cx="5506931" cy="685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5919" y="149219"/>
            <a:ext cx="7630319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r"/>
            <a:r>
              <a:rPr lang="en-US" sz="3200" dirty="0" err="1" smtClean="0">
                <a:solidFill>
                  <a:schemeClr val="bg1"/>
                </a:solidFill>
              </a:rPr>
              <a:t>Mám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práci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" y="1419225"/>
            <a:ext cx="10698851" cy="1588"/>
          </a:xfrm>
          <a:prstGeom prst="line">
            <a:avLst/>
          </a:prstGeom>
          <a:ln w="50800">
            <a:solidFill>
              <a:srgbClr val="00A8D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MAM_logo_RGB.jpg"/>
          <p:cNvPicPr>
            <a:picLocks noChangeAspect="1"/>
          </p:cNvPicPr>
          <p:nvPr/>
        </p:nvPicPr>
        <p:blipFill>
          <a:blip r:embed="rId3"/>
          <a:srcRect l="7663" t="18964" r="7663" b="21783"/>
          <a:stretch>
            <a:fillRect/>
          </a:stretch>
        </p:blipFill>
        <p:spPr>
          <a:xfrm>
            <a:off x="467519" y="123825"/>
            <a:ext cx="4280655" cy="11353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7995" y="3019425"/>
            <a:ext cx="6752938" cy="3415751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marL="271463" indent="-271463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Pronájem pracovního stolu ve sdílené kanceláři;</a:t>
            </a:r>
          </a:p>
          <a:p>
            <a:pPr marL="271463" indent="-271463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Pronájem zasedací místnosti pro neformální týmová i klientská setkání (vč. možnosti cateringu a mediátora);</a:t>
            </a:r>
          </a:p>
          <a:p>
            <a:pPr marL="271463" indent="-271463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Kurzy osobního rozvoje (např.: obchodní dovednosti, time management, leadership, emoční inteligence, motivace a komunikace, atd.). Lze realizovat tématické kurzy na přání zákazníka pod vedením zkušených lektorů; </a:t>
            </a:r>
          </a:p>
          <a:p>
            <a:pPr marL="271463" indent="-271463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Prezentace firemních produktů pro ostatní klientky MAM Prostor (aktivní i pasivní);</a:t>
            </a:r>
          </a:p>
          <a:p>
            <a:pPr marL="271463" indent="-271463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I</a:t>
            </a: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ndividuální konzultace pro osobní rozvoj zaměstnance </a:t>
            </a:r>
            <a:b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</a:b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(mentoring, koučing);</a:t>
            </a:r>
          </a:p>
          <a:p>
            <a:pPr marL="271463" indent="-271463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Jazykové kurzy individuální nebo skupinové.</a:t>
            </a:r>
            <a:endParaRPr lang="cs-CZ" sz="18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72552" y="2943225"/>
            <a:ext cx="5341962" cy="0"/>
          </a:xfrm>
          <a:prstGeom prst="rect">
            <a:avLst/>
          </a:prstGeom>
        </p:spPr>
        <p:txBody>
          <a:bodyPr lIns="90876" tIns="45438" rIns="90876" bIns="45438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" y="1495425"/>
            <a:ext cx="10698851" cy="609600"/>
          </a:xfrm>
          <a:prstGeom prst="rect">
            <a:avLst/>
          </a:prstGeom>
          <a:solidFill>
            <a:srgbClr val="22B80D"/>
          </a:solidFill>
          <a:ln>
            <a:solidFill>
              <a:srgbClr val="22B8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76" tIns="45438" rIns="90876" bIns="45438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1664" y="1495425"/>
            <a:ext cx="10095523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Co má k dispozici firma i zaměstnanec v MAM Prostor?</a:t>
            </a:r>
            <a:endParaRPr lang="cs-CZ" sz="3200" dirty="0" smtClean="0">
              <a:solidFill>
                <a:schemeClr val="bg1"/>
              </a:solidFill>
            </a:endParaRPr>
          </a:p>
        </p:txBody>
      </p:sp>
      <p:pic>
        <p:nvPicPr>
          <p:cNvPr id="17" name="Picture 16" descr="mala zasedacka.jpg"/>
          <p:cNvPicPr>
            <a:picLocks noChangeAspect="1"/>
          </p:cNvPicPr>
          <p:nvPr/>
        </p:nvPicPr>
        <p:blipFill>
          <a:blip r:embed="rId4"/>
          <a:srcRect t="10523" r="7095" b="2953"/>
          <a:stretch>
            <a:fillRect/>
          </a:stretch>
        </p:blipFill>
        <p:spPr>
          <a:xfrm>
            <a:off x="7030933" y="2409825"/>
            <a:ext cx="3667919" cy="2441482"/>
          </a:xfrm>
          <a:prstGeom prst="rect">
            <a:avLst/>
          </a:prstGeom>
          <a:ln w="25400">
            <a:solidFill>
              <a:srgbClr val="00A7D0"/>
            </a:solidFill>
          </a:ln>
        </p:spPr>
      </p:pic>
      <p:pic>
        <p:nvPicPr>
          <p:cNvPr id="18" name="Picture 17" descr="velka zasedacka.jpg"/>
          <p:cNvPicPr>
            <a:picLocks noChangeAspect="1"/>
          </p:cNvPicPr>
          <p:nvPr/>
        </p:nvPicPr>
        <p:blipFill>
          <a:blip r:embed="rId5"/>
          <a:srcRect t="12808" r="8686" b="1837"/>
          <a:stretch>
            <a:fillRect/>
          </a:stretch>
        </p:blipFill>
        <p:spPr>
          <a:xfrm>
            <a:off x="7030933" y="5076825"/>
            <a:ext cx="3657705" cy="2443768"/>
          </a:xfrm>
          <a:prstGeom prst="rect">
            <a:avLst/>
          </a:prstGeom>
          <a:noFill/>
          <a:ln w="25400">
            <a:solidFill>
              <a:srgbClr val="00A7D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53009" y="5610226"/>
            <a:ext cx="183527" cy="414929"/>
          </a:xfrm>
          <a:prstGeom prst="rect">
            <a:avLst/>
          </a:prstGeom>
          <a:noFill/>
        </p:spPr>
        <p:txBody>
          <a:bodyPr wrap="none" lIns="90876" tIns="45438" rIns="90876" bIns="45438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modry_ova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949" b="20513"/>
          <a:stretch>
            <a:fillRect/>
          </a:stretch>
        </p:blipFill>
        <p:spPr>
          <a:xfrm>
            <a:off x="5191919" y="131265"/>
            <a:ext cx="5506931" cy="685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5919" y="149219"/>
            <a:ext cx="7630319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r"/>
            <a:r>
              <a:rPr lang="en-US" sz="3200" dirty="0" err="1" smtClean="0">
                <a:solidFill>
                  <a:schemeClr val="bg1"/>
                </a:solidFill>
              </a:rPr>
              <a:t>Mám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sebe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" y="1343025"/>
            <a:ext cx="10698851" cy="1588"/>
          </a:xfrm>
          <a:prstGeom prst="line">
            <a:avLst/>
          </a:prstGeom>
          <a:ln w="50800">
            <a:solidFill>
              <a:srgbClr val="00A8D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MAM_logo_RGB.jpg"/>
          <p:cNvPicPr>
            <a:picLocks noChangeAspect="1"/>
          </p:cNvPicPr>
          <p:nvPr/>
        </p:nvPicPr>
        <p:blipFill>
          <a:blip r:embed="rId3"/>
          <a:srcRect l="7663" t="18964" r="7663" b="21783"/>
          <a:stretch>
            <a:fillRect/>
          </a:stretch>
        </p:blipFill>
        <p:spPr>
          <a:xfrm>
            <a:off x="467519" y="47625"/>
            <a:ext cx="4280655" cy="11353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9116" y="2333625"/>
            <a:ext cx="6015020" cy="2861753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Umělecké kroužky;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Pohybové aktivity;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Výživová </a:t>
            </a: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poradna;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Semináře o výchově </a:t>
            </a: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dětí;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Konzultace rodinné psycholožky;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Právní poradenství</a:t>
            </a: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zaměřené na rodinné </a:t>
            </a: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právo</a:t>
            </a: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;</a:t>
            </a:r>
            <a:endParaRPr lang="cs-CZ" sz="18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Narozeninové oslavy;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Péče o fyzické a duševní zdraví;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Minikavárna pro společenské </a:t>
            </a: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setkání.</a:t>
            </a:r>
          </a:p>
          <a:p>
            <a:pPr marL="185738" indent="-185738" algn="just"/>
            <a:endParaRPr lang="cs-CZ" sz="18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72552" y="3781425"/>
            <a:ext cx="5341962" cy="0"/>
          </a:xfrm>
          <a:prstGeom prst="rect">
            <a:avLst/>
          </a:prstGeom>
        </p:spPr>
        <p:txBody>
          <a:bodyPr lIns="90876" tIns="45438" rIns="90876" bIns="45438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" y="1419225"/>
            <a:ext cx="10698851" cy="609600"/>
          </a:xfrm>
          <a:prstGeom prst="rect">
            <a:avLst/>
          </a:prstGeom>
          <a:solidFill>
            <a:srgbClr val="22B80D"/>
          </a:solidFill>
          <a:ln>
            <a:solidFill>
              <a:srgbClr val="22B8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76" tIns="45438" rIns="90876" bIns="45438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519" y="1419225"/>
            <a:ext cx="9929668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Život je také zábava a vymezení si prostoru pro sebe sama</a:t>
            </a:r>
            <a:endParaRPr lang="cs-CZ" sz="3200" dirty="0" smtClean="0">
              <a:solidFill>
                <a:schemeClr val="bg1"/>
              </a:solidFill>
            </a:endParaRPr>
          </a:p>
        </p:txBody>
      </p:sp>
      <p:pic>
        <p:nvPicPr>
          <p:cNvPr id="16" name="Picture 15" descr="minikavarna.jpg"/>
          <p:cNvPicPr>
            <a:picLocks noChangeAspect="1"/>
          </p:cNvPicPr>
          <p:nvPr/>
        </p:nvPicPr>
        <p:blipFill>
          <a:blip r:embed="rId4"/>
          <a:srcRect t="13501" r="12588" b="7247"/>
          <a:stretch>
            <a:fillRect/>
          </a:stretch>
        </p:blipFill>
        <p:spPr>
          <a:xfrm>
            <a:off x="5905916" y="2409825"/>
            <a:ext cx="3858003" cy="2355577"/>
          </a:xfrm>
          <a:prstGeom prst="rect">
            <a:avLst/>
          </a:prstGeom>
          <a:noFill/>
          <a:ln w="25400">
            <a:solidFill>
              <a:srgbClr val="00A7D0"/>
            </a:solidFill>
          </a:ln>
        </p:spPr>
      </p:pic>
      <p:pic>
        <p:nvPicPr>
          <p:cNvPr id="23" name="Picture 22" descr="IMG_0105 partylite 2 .jpg"/>
          <p:cNvPicPr>
            <a:picLocks noChangeAspect="1"/>
          </p:cNvPicPr>
          <p:nvPr/>
        </p:nvPicPr>
        <p:blipFill>
          <a:blip r:embed="rId5"/>
          <a:srcRect t="8114"/>
          <a:stretch>
            <a:fillRect/>
          </a:stretch>
        </p:blipFill>
        <p:spPr>
          <a:xfrm>
            <a:off x="5905916" y="5076825"/>
            <a:ext cx="3858003" cy="2362647"/>
          </a:xfrm>
          <a:prstGeom prst="rect">
            <a:avLst/>
          </a:prstGeom>
          <a:ln w="25400">
            <a:solidFill>
              <a:srgbClr val="00A7D0"/>
            </a:solidFill>
          </a:ln>
        </p:spPr>
      </p:pic>
      <p:pic>
        <p:nvPicPr>
          <p:cNvPr id="25" name="Picture 24" descr="IMG_0128 bazarek 3.jpg"/>
          <p:cNvPicPr>
            <a:picLocks noChangeAspect="1"/>
          </p:cNvPicPr>
          <p:nvPr/>
        </p:nvPicPr>
        <p:blipFill>
          <a:blip r:embed="rId6"/>
          <a:srcRect t="8114"/>
          <a:stretch>
            <a:fillRect/>
          </a:stretch>
        </p:blipFill>
        <p:spPr>
          <a:xfrm>
            <a:off x="1152127" y="5076825"/>
            <a:ext cx="3839389" cy="2362647"/>
          </a:xfrm>
          <a:prstGeom prst="rect">
            <a:avLst/>
          </a:prstGeom>
          <a:ln w="25400">
            <a:solidFill>
              <a:srgbClr val="00A7D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53009" y="5610226"/>
            <a:ext cx="183527" cy="414929"/>
          </a:xfrm>
          <a:prstGeom prst="rect">
            <a:avLst/>
          </a:prstGeom>
          <a:noFill/>
        </p:spPr>
        <p:txBody>
          <a:bodyPr wrap="none" lIns="90876" tIns="45438" rIns="90876" bIns="45438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modry_ova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949" b="20513"/>
          <a:stretch>
            <a:fillRect/>
          </a:stretch>
        </p:blipFill>
        <p:spPr>
          <a:xfrm>
            <a:off x="5191919" y="131265"/>
            <a:ext cx="5506931" cy="685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5919" y="149219"/>
            <a:ext cx="7630319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r"/>
            <a:r>
              <a:rPr lang="en-US" sz="3200" dirty="0" err="1" smtClean="0">
                <a:solidFill>
                  <a:schemeClr val="bg1"/>
                </a:solidFill>
              </a:rPr>
              <a:t>Mám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dítě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" y="1419225"/>
            <a:ext cx="10698851" cy="1588"/>
          </a:xfrm>
          <a:prstGeom prst="line">
            <a:avLst/>
          </a:prstGeom>
          <a:ln w="50800">
            <a:solidFill>
              <a:srgbClr val="00A8D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MAM_logo_RGB.jpg"/>
          <p:cNvPicPr>
            <a:picLocks noChangeAspect="1"/>
          </p:cNvPicPr>
          <p:nvPr/>
        </p:nvPicPr>
        <p:blipFill>
          <a:blip r:embed="rId3"/>
          <a:srcRect l="7663" t="18964" r="7663" b="21783"/>
          <a:stretch>
            <a:fillRect/>
          </a:stretch>
        </p:blipFill>
        <p:spPr>
          <a:xfrm>
            <a:off x="467519" y="123825"/>
            <a:ext cx="4280655" cy="113530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672552" y="3781425"/>
            <a:ext cx="5341962" cy="0"/>
          </a:xfrm>
          <a:prstGeom prst="rect">
            <a:avLst/>
          </a:prstGeom>
        </p:spPr>
        <p:txBody>
          <a:bodyPr lIns="90876" tIns="45438" rIns="90876" bIns="45438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" y="1495425"/>
            <a:ext cx="10698851" cy="609600"/>
          </a:xfrm>
          <a:prstGeom prst="rect">
            <a:avLst/>
          </a:prstGeom>
          <a:solidFill>
            <a:srgbClr val="22B80D"/>
          </a:solidFill>
          <a:ln>
            <a:solidFill>
              <a:srgbClr val="22B8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76" tIns="45438" rIns="90876" bIns="45438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54196" y="1495425"/>
            <a:ext cx="10095523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Mami, dej mi můj prostor!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9899" y="3081073"/>
            <a:ext cx="6015020" cy="3138752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Krátkodobé hlídání;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Dětské skupiny;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Montessori lekce;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Yamaha školička;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Jazyková výuka;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Dětská psycholožka;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Dětský koučing;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Pohybové aktivity;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Kreativní dílničky;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Narozeninové oslavy;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Příměstské tábory.</a:t>
            </a:r>
            <a:endParaRPr lang="cs-CZ" sz="18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pic>
        <p:nvPicPr>
          <p:cNvPr id="23" name="Picture 22" descr="IMG_0145 hlidani 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074" y="4917186"/>
            <a:ext cx="3945845" cy="2645664"/>
          </a:xfrm>
          <a:prstGeom prst="rect">
            <a:avLst/>
          </a:prstGeom>
          <a:ln w="25400">
            <a:solidFill>
              <a:srgbClr val="00A7D0"/>
            </a:solidFill>
          </a:ln>
        </p:spPr>
      </p:pic>
      <p:pic>
        <p:nvPicPr>
          <p:cNvPr id="27" name="Picture 26" descr="IMG_0117 hlidani 3 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2606689"/>
            <a:ext cx="2905919" cy="1936736"/>
          </a:xfrm>
          <a:prstGeom prst="rect">
            <a:avLst/>
          </a:prstGeom>
          <a:ln w="25400">
            <a:solidFill>
              <a:srgbClr val="00A7D0"/>
            </a:solidFill>
          </a:ln>
        </p:spPr>
      </p:pic>
      <p:pic>
        <p:nvPicPr>
          <p:cNvPr id="18" name="Picture 17" descr="herna.jpg"/>
          <p:cNvPicPr>
            <a:picLocks noChangeAspect="1"/>
          </p:cNvPicPr>
          <p:nvPr/>
        </p:nvPicPr>
        <p:blipFill>
          <a:blip r:embed="rId6"/>
          <a:srcRect r="5680"/>
          <a:stretch>
            <a:fillRect/>
          </a:stretch>
        </p:blipFill>
        <p:spPr>
          <a:xfrm>
            <a:off x="6316684" y="2597655"/>
            <a:ext cx="4371954" cy="3088770"/>
          </a:xfrm>
          <a:prstGeom prst="rect">
            <a:avLst/>
          </a:prstGeom>
          <a:ln w="25400">
            <a:solidFill>
              <a:srgbClr val="00A7D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53009" y="5610226"/>
            <a:ext cx="183527" cy="414929"/>
          </a:xfrm>
          <a:prstGeom prst="rect">
            <a:avLst/>
          </a:prstGeom>
          <a:noFill/>
        </p:spPr>
        <p:txBody>
          <a:bodyPr wrap="none" lIns="90876" tIns="45438" rIns="90876" bIns="45438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modry_ova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949" b="20513"/>
          <a:stretch>
            <a:fillRect/>
          </a:stretch>
        </p:blipFill>
        <p:spPr>
          <a:xfrm>
            <a:off x="5191919" y="131265"/>
            <a:ext cx="5506931" cy="685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5919" y="149219"/>
            <a:ext cx="7630319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r"/>
            <a:r>
              <a:rPr lang="en-US" sz="3200" dirty="0" err="1" smtClean="0">
                <a:solidFill>
                  <a:schemeClr val="bg1"/>
                </a:solidFill>
              </a:rPr>
              <a:t>Máme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společný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prostor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" y="1419225"/>
            <a:ext cx="10698851" cy="1588"/>
          </a:xfrm>
          <a:prstGeom prst="line">
            <a:avLst/>
          </a:prstGeom>
          <a:ln w="50800">
            <a:solidFill>
              <a:srgbClr val="00A8D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MAM_logo_RGB.jpg"/>
          <p:cNvPicPr>
            <a:picLocks noChangeAspect="1"/>
          </p:cNvPicPr>
          <p:nvPr/>
        </p:nvPicPr>
        <p:blipFill>
          <a:blip r:embed="rId3"/>
          <a:srcRect l="7663" t="18964" r="7663" b="21783"/>
          <a:stretch>
            <a:fillRect/>
          </a:stretch>
        </p:blipFill>
        <p:spPr>
          <a:xfrm>
            <a:off x="467519" y="123825"/>
            <a:ext cx="4280655" cy="113530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672552" y="3781425"/>
            <a:ext cx="5341962" cy="0"/>
          </a:xfrm>
          <a:prstGeom prst="rect">
            <a:avLst/>
          </a:prstGeom>
        </p:spPr>
        <p:txBody>
          <a:bodyPr lIns="90876" tIns="45438" rIns="90876" bIns="45438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" y="1495425"/>
            <a:ext cx="10698851" cy="609600"/>
          </a:xfrm>
          <a:prstGeom prst="rect">
            <a:avLst/>
          </a:prstGeom>
          <a:solidFill>
            <a:srgbClr val="22B80D"/>
          </a:solidFill>
          <a:ln>
            <a:solidFill>
              <a:srgbClr val="22B8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76" tIns="45438" rIns="90876" bIns="45438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54196" y="1495425"/>
            <a:ext cx="10095523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Nabídka pro vás a vaše zaměstnance</a:t>
            </a:r>
            <a:endParaRPr lang="cs-CZ" sz="3200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663" y="2471474"/>
            <a:ext cx="10148055" cy="4769968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marL="185738" indent="-185738" algn="just">
              <a:buFont typeface="Arial"/>
              <a:buChar char="•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Vyberte si svůj balíček služeb z předpřipravené nabídky.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Do balíčku lze začlenit také další služby MAM Prostor dle vašich požadavků (např. Jazykové kurzy, odborné semináře, školení zaměstnanců, pronájem zasedacích místností atd.).</a:t>
            </a:r>
          </a:p>
          <a:p>
            <a:pPr marL="185738" indent="-185738" algn="just">
              <a:buFont typeface="Arial"/>
              <a:buChar char="•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Po domluvě lze celkovou částku fakturovat jako dětskou skupinu bez ohledu na typ využívaných služeb, tímpádem lze celou částku odečíst jako da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ňově uznatelný příspěvek.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 </a:t>
            </a:r>
          </a:p>
          <a:p>
            <a:pPr marL="185738" indent="-185738" algn="just">
              <a:buFont typeface="Arial"/>
              <a:buChar char="•"/>
            </a:pPr>
            <a:endParaRPr lang="cs-CZ" sz="16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Měsíční paušál 10 000 Kč</a:t>
            </a:r>
          </a:p>
          <a:p>
            <a:pPr marL="864337" lvl="1" indent="-342900" algn="just">
              <a:buFont typeface="Arial"/>
              <a:buChar char="•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80 hodin hlídání dětí 2 – 6 let (4 hodiny denně)</a:t>
            </a:r>
          </a:p>
          <a:p>
            <a:pPr marL="864337" lvl="1" indent="-342900" algn="just">
              <a:buFont typeface="Arial"/>
              <a:buChar char="•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20 hodin sdílená kancelář zdarma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Měsíční paušál 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15 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000 Kč</a:t>
            </a:r>
            <a:endParaRPr lang="cs-CZ" sz="16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marL="864337" lvl="1" indent="-342900" algn="just">
              <a:buFont typeface="Arial"/>
              <a:buChar char="•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120 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hodin hlídání dětí 2 – 6 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let (6 hodin denně)</a:t>
            </a:r>
          </a:p>
          <a:p>
            <a:pPr marL="864337" lvl="1" indent="-342900" algn="just">
              <a:buFont typeface="Arial"/>
              <a:buChar char="•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30 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hodin sdílená kancelář 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zdarma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Měsíční paušál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20 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000 Kč</a:t>
            </a:r>
            <a:endParaRPr lang="cs-CZ" sz="16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marL="864337" lvl="1" indent="-342900" algn="just">
              <a:buFont typeface="Arial"/>
              <a:buChar char="•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160 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hodin hlídání dětí 2 – 6 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let (8 hodin denně)</a:t>
            </a:r>
          </a:p>
          <a:p>
            <a:pPr marL="864337" lvl="1" indent="-342900" algn="just">
              <a:buFont typeface="Arial"/>
              <a:buChar char="•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30 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hodin sdílená kancelář 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zdarma</a:t>
            </a:r>
          </a:p>
          <a:p>
            <a:pPr marL="864337" lvl="1" indent="-342900" algn="just"/>
            <a:endParaRPr lang="cs-CZ" sz="16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Hlídání i kancelář lze využít pro více zaměstnanců najednou. Limit je pouze počet vyčerpaných hodin.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Pokud se hodiny v daném měsíci nevyčerpají, je možno převést do dalšího měsíce.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Nenašli jste svůj výhodný balíček? Společně jej připravíme dle vašich </a:t>
            </a:r>
            <a:r>
              <a:rPr lang="cs-CZ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představ.</a:t>
            </a:r>
            <a:endParaRPr lang="cs-CZ" sz="1600" dirty="0" smtClean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53009" y="5610226"/>
            <a:ext cx="183527" cy="414929"/>
          </a:xfrm>
          <a:prstGeom prst="rect">
            <a:avLst/>
          </a:prstGeom>
          <a:noFill/>
        </p:spPr>
        <p:txBody>
          <a:bodyPr wrap="none" lIns="90876" tIns="45438" rIns="90876" bIns="45438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modry_ova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949" b="20513"/>
          <a:stretch>
            <a:fillRect/>
          </a:stretch>
        </p:blipFill>
        <p:spPr>
          <a:xfrm>
            <a:off x="5191919" y="131265"/>
            <a:ext cx="5506931" cy="685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5919" y="149219"/>
            <a:ext cx="7630319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r"/>
            <a:r>
              <a:rPr lang="en-US" sz="3200" dirty="0" err="1" smtClean="0">
                <a:solidFill>
                  <a:schemeClr val="bg1"/>
                </a:solidFill>
              </a:rPr>
              <a:t>Mám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vše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za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dobrou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cenu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" y="1419225"/>
            <a:ext cx="10698851" cy="1588"/>
          </a:xfrm>
          <a:prstGeom prst="line">
            <a:avLst/>
          </a:prstGeom>
          <a:ln w="50800">
            <a:solidFill>
              <a:srgbClr val="00A8D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MAM_logo_RGB.jpg"/>
          <p:cNvPicPr>
            <a:picLocks noChangeAspect="1"/>
          </p:cNvPicPr>
          <p:nvPr/>
        </p:nvPicPr>
        <p:blipFill>
          <a:blip r:embed="rId3"/>
          <a:srcRect l="7663" t="18964" r="7663" b="21783"/>
          <a:stretch>
            <a:fillRect/>
          </a:stretch>
        </p:blipFill>
        <p:spPr>
          <a:xfrm>
            <a:off x="467519" y="123825"/>
            <a:ext cx="4280655" cy="113530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672552" y="3781425"/>
            <a:ext cx="5341962" cy="0"/>
          </a:xfrm>
          <a:prstGeom prst="rect">
            <a:avLst/>
          </a:prstGeom>
        </p:spPr>
        <p:txBody>
          <a:bodyPr lIns="90876" tIns="45438" rIns="90876" bIns="45438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" y="1495425"/>
            <a:ext cx="10698851" cy="609600"/>
          </a:xfrm>
          <a:prstGeom prst="rect">
            <a:avLst/>
          </a:prstGeom>
          <a:solidFill>
            <a:srgbClr val="22B80D"/>
          </a:solidFill>
          <a:ln>
            <a:solidFill>
              <a:srgbClr val="22B8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76" tIns="45438" rIns="90876" bIns="45438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54196" y="1495425"/>
            <a:ext cx="10095523" cy="584206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Základní ceník standardních služeb</a:t>
            </a:r>
            <a:endParaRPr lang="cs-CZ" sz="3200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4063" y="2789870"/>
            <a:ext cx="6185656" cy="2363155"/>
          </a:xfrm>
          <a:prstGeom prst="rect">
            <a:avLst/>
          </a:prstGeom>
          <a:noFill/>
        </p:spPr>
        <p:txBody>
          <a:bodyPr wrap="square" lIns="90876" tIns="45438" rIns="90876" bIns="45438" rtlCol="0">
            <a:spAutoFit/>
          </a:bodyPr>
          <a:lstStyle/>
          <a:p>
            <a:pPr lvl="0" defTabSz="524637">
              <a:spcBef>
                <a:spcPct val="20000"/>
              </a:spcBef>
              <a:defRPr/>
            </a:pP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Pronájem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pracovního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místa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 	 50 Kč /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hod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defTabSz="524637">
              <a:spcBef>
                <a:spcPct val="20000"/>
              </a:spcBef>
              <a:defRPr/>
            </a:pP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Pronájem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malé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zasedačky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 5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míst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150 Kč /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hod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defTabSz="524637">
              <a:spcBef>
                <a:spcPct val="20000"/>
              </a:spcBef>
              <a:defRPr/>
            </a:pP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Pronájem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velké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zasedačky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 15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míst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350 Kč /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hod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defTabSz="524637">
              <a:spcBef>
                <a:spcPct val="20000"/>
              </a:spcBef>
              <a:defRPr/>
            </a:pP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Pronájem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uzamykatelných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prostor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300 Kč /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měsíc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defTabSz="524637">
              <a:spcBef>
                <a:spcPct val="20000"/>
              </a:spcBef>
              <a:defRPr/>
            </a:pP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Hlídání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dětí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3-6 let				125 Kč /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hod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  <a:p>
            <a:pPr lvl="0" defTabSz="524637">
              <a:spcBef>
                <a:spcPct val="20000"/>
              </a:spcBef>
              <a:defRPr/>
            </a:pP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Hlídání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dětí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 3 let –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individuální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150 Kč /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hod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defTabSz="524637">
              <a:spcBef>
                <a:spcPct val="20000"/>
              </a:spcBef>
              <a:defRPr/>
            </a:pP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Každé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další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dítě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		100 Kč /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hod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 descr="recep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378" y="2789870"/>
            <a:ext cx="4776473" cy="3582355"/>
          </a:xfrm>
          <a:prstGeom prst="rect">
            <a:avLst/>
          </a:prstGeom>
          <a:ln w="25400">
            <a:solidFill>
              <a:srgbClr val="00A7D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53802</TotalTime>
  <Words>1227</Words>
  <Application>Microsoft Office PowerPoint</Application>
  <PresentationFormat>Custom</PresentationFormat>
  <Paragraphs>138</Paragraphs>
  <Slides>11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</dc:creator>
  <cp:lastModifiedBy>Katka</cp:lastModifiedBy>
  <cp:revision>819</cp:revision>
  <cp:lastPrinted>2014-06-30T23:13:27Z</cp:lastPrinted>
  <dcterms:created xsi:type="dcterms:W3CDTF">2014-07-02T15:31:41Z</dcterms:created>
  <dcterms:modified xsi:type="dcterms:W3CDTF">2014-07-10T16:59:11Z</dcterms:modified>
</cp:coreProperties>
</file>